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64" r:id="rId4"/>
    <p:sldId id="258" r:id="rId5"/>
    <p:sldId id="267" r:id="rId6"/>
    <p:sldId id="268" r:id="rId7"/>
    <p:sldId id="262" r:id="rId8"/>
    <p:sldId id="269" r:id="rId9"/>
    <p:sldId id="263" r:id="rId10"/>
    <p:sldId id="261" r:id="rId11"/>
    <p:sldId id="27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90" d="100"/>
          <a:sy n="90" d="100"/>
        </p:scale>
        <p:origin x="232" y="8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B9313BE-E963-D740-B546-BB8320BF48A8}" type="datetimeFigureOut">
              <a:rPr lang="en-US" smtClean="0"/>
              <a:t>7/30/21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rIns="45720"/>
          <a:lstStyle/>
          <a:p>
            <a:fld id="{5748997A-2890-634C-93C9-CB5AF9669454}" type="slidenum">
              <a:rPr lang="en-US" smtClean="0"/>
              <a:t>‹#›</a:t>
            </a:fld>
            <a:endParaRPr lang="en-US"/>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301595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9313BE-E963-D740-B546-BB8320BF48A8}" type="datetimeFigureOut">
              <a:rPr lang="en-US" smtClean="0"/>
              <a:t>7/30/21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3474007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9313BE-E963-D740-B546-BB8320BF48A8}" type="datetimeFigureOut">
              <a:rPr lang="en-US" smtClean="0"/>
              <a:t>7/30/21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1678673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2">
        <a:schemeClr val="bg2"/>
      </p:bgRef>
    </p:bg>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9313BE-E963-D740-B546-BB8320BF48A8}" type="datetimeFigureOut">
              <a:rPr lang="en-US" smtClean="0"/>
              <a:t>7/30/21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8997A-2890-634C-93C9-CB5AF9669454}" type="slidenum">
              <a:rPr lang="en-US" smtClean="0"/>
              <a:t>‹#›</a:t>
            </a:fld>
            <a:endParaRPr lang="en-US"/>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262271181"/>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B9313BE-E963-D740-B546-BB8320BF48A8}" type="datetimeFigureOut">
              <a:rPr lang="en-US" smtClean="0"/>
              <a:t>7/30/21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36685126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9313BE-E963-D740-B546-BB8320BF48A8}" type="datetimeFigureOut">
              <a:rPr lang="en-US" smtClean="0"/>
              <a:t>7/30/21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8997A-2890-634C-93C9-CB5AF9669454}" type="slidenum">
              <a:rPr lang="en-US" smtClean="0"/>
              <a:t>‹#›</a:t>
            </a:fld>
            <a:endParaRPr lang="en-US"/>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020467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B9313BE-E963-D740-B546-BB8320BF48A8}" type="datetimeFigureOut">
              <a:rPr lang="en-US" smtClean="0"/>
              <a:t>7/30/21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1669541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B9313BE-E963-D740-B546-BB8320BF48A8}" type="datetimeFigureOut">
              <a:rPr lang="en-US" smtClean="0"/>
              <a:t>7/30/21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48997A-2890-634C-93C9-CB5AF9669454}" type="slidenum">
              <a:rPr lang="en-US" smtClean="0"/>
              <a:t>‹#›</a:t>
            </a:fld>
            <a:endParaRPr lang="en-US"/>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2760291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EB9313BE-E963-D740-B546-BB8320BF48A8}" type="datetimeFigureOut">
              <a:rPr lang="en-US" smtClean="0"/>
              <a:t>7/30/21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40907772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9313BE-E963-D740-B546-BB8320BF48A8}" type="datetimeFigureOut">
              <a:rPr lang="en-US" smtClean="0"/>
              <a:t>7/30/21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2021687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9313BE-E963-D740-B546-BB8320BF48A8}" type="datetimeFigureOut">
              <a:rPr lang="en-US" smtClean="0"/>
              <a:t>7/30/21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2538963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EB9313BE-E963-D740-B546-BB8320BF48A8}" type="datetimeFigureOut">
              <a:rPr lang="en-US" smtClean="0"/>
              <a:t>7/30/21</a:t>
            </a:fld>
            <a:endParaRPr lang="en-US"/>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5748997A-2890-634C-93C9-CB5AF9669454}" type="slidenum">
              <a:rPr lang="en-US" smtClean="0"/>
              <a:t>‹#›</a:t>
            </a:fld>
            <a:endParaRPr lang="en-US"/>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1482928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58A0B6A-DEC0-46AC-8D12-B6E45FCD1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0"/>
            <a:ext cx="12189867" cy="6858001"/>
          </a:xfrm>
          <a:prstGeom prst="rect">
            <a:avLst/>
          </a:prstGeom>
          <a:solidFill>
            <a:schemeClr val="tx2">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C1A506D-EB69-4549-9782-F0EBB2A9AE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sp>
        <p:nvSpPr>
          <p:cNvPr id="2" name="Title 1">
            <a:extLst>
              <a:ext uri="{FF2B5EF4-FFF2-40B4-BE49-F238E27FC236}">
                <a16:creationId xmlns:a16="http://schemas.microsoft.com/office/drawing/2014/main" id="{1DB274AC-71A2-B84C-8CAD-E136BE77481B}"/>
              </a:ext>
            </a:extLst>
          </p:cNvPr>
          <p:cNvSpPr>
            <a:spLocks noGrp="1"/>
          </p:cNvSpPr>
          <p:nvPr>
            <p:ph type="ctrTitle"/>
          </p:nvPr>
        </p:nvSpPr>
        <p:spPr>
          <a:xfrm>
            <a:off x="2141744" y="1437783"/>
            <a:ext cx="7908513" cy="2495051"/>
          </a:xfrm>
        </p:spPr>
        <p:txBody>
          <a:bodyPr anchor="b">
            <a:normAutofit/>
          </a:bodyPr>
          <a:lstStyle/>
          <a:p>
            <a:pPr algn="ctr"/>
            <a:r>
              <a:rPr lang="en-US" sz="6600"/>
              <a:t>Vegan Tourism: NYC vs Toronto</a:t>
            </a:r>
          </a:p>
        </p:txBody>
      </p:sp>
      <p:sp>
        <p:nvSpPr>
          <p:cNvPr id="3" name="Subtitle 2">
            <a:extLst>
              <a:ext uri="{FF2B5EF4-FFF2-40B4-BE49-F238E27FC236}">
                <a16:creationId xmlns:a16="http://schemas.microsoft.com/office/drawing/2014/main" id="{3817B55E-4308-3244-82B8-B83171FAED5E}"/>
              </a:ext>
            </a:extLst>
          </p:cNvPr>
          <p:cNvSpPr>
            <a:spLocks noGrp="1"/>
          </p:cNvSpPr>
          <p:nvPr>
            <p:ph type="subTitle" idx="1"/>
          </p:nvPr>
        </p:nvSpPr>
        <p:spPr>
          <a:xfrm>
            <a:off x="3416133" y="4020146"/>
            <a:ext cx="5357600" cy="1160213"/>
          </a:xfrm>
        </p:spPr>
        <p:txBody>
          <a:bodyPr anchor="t">
            <a:normAutofit/>
          </a:bodyPr>
          <a:lstStyle/>
          <a:p>
            <a:pPr algn="ctr"/>
            <a:endParaRPr lang="en-US" sz="2800"/>
          </a:p>
        </p:txBody>
      </p:sp>
    </p:spTree>
    <p:extLst>
      <p:ext uri="{BB962C8B-B14F-4D97-AF65-F5344CB8AC3E}">
        <p14:creationId xmlns:p14="http://schemas.microsoft.com/office/powerpoint/2010/main" val="289053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6D0770-84F1-4944-BAC0-ECB176334F4E}"/>
              </a:ext>
            </a:extLst>
          </p:cNvPr>
          <p:cNvSpPr>
            <a:spLocks noGrp="1"/>
          </p:cNvSpPr>
          <p:nvPr>
            <p:ph type="title"/>
          </p:nvPr>
        </p:nvSpPr>
        <p:spPr>
          <a:xfrm>
            <a:off x="1518412" y="1201723"/>
            <a:ext cx="3133750" cy="4454554"/>
          </a:xfrm>
        </p:spPr>
        <p:txBody>
          <a:bodyPr anchor="ctr">
            <a:normAutofit/>
          </a:bodyPr>
          <a:lstStyle/>
          <a:p>
            <a:r>
              <a:rPr lang="en-US" sz="3600" dirty="0"/>
              <a:t>Results/</a:t>
            </a:r>
            <a:br>
              <a:rPr lang="en-US" sz="3600" dirty="0"/>
            </a:br>
            <a:r>
              <a:rPr lang="en-US" sz="3600" dirty="0"/>
              <a:t>Conclusion</a:t>
            </a:r>
          </a:p>
        </p:txBody>
      </p:sp>
      <p:sp>
        <p:nvSpPr>
          <p:cNvPr id="3" name="Content Placeholder 2">
            <a:extLst>
              <a:ext uri="{FF2B5EF4-FFF2-40B4-BE49-F238E27FC236}">
                <a16:creationId xmlns:a16="http://schemas.microsoft.com/office/drawing/2014/main" id="{4D0BAD4B-89C9-4E41-AE5F-1BAFDC240AE5}"/>
              </a:ext>
            </a:extLst>
          </p:cNvPr>
          <p:cNvSpPr>
            <a:spLocks noGrp="1"/>
          </p:cNvSpPr>
          <p:nvPr>
            <p:ph idx="1"/>
          </p:nvPr>
        </p:nvSpPr>
        <p:spPr>
          <a:xfrm>
            <a:off x="5454363" y="1201723"/>
            <a:ext cx="5329250" cy="4454554"/>
          </a:xfrm>
        </p:spPr>
        <p:txBody>
          <a:bodyPr anchor="ctr">
            <a:noAutofit/>
          </a:bodyPr>
          <a:lstStyle/>
          <a:p>
            <a:pPr marL="0" indent="0">
              <a:lnSpc>
                <a:spcPct val="110000"/>
              </a:lnSpc>
              <a:buNone/>
            </a:pPr>
            <a:r>
              <a:rPr lang="en-US" sz="1600" dirty="0"/>
              <a:t>Based on the sheer number of vegetarian options I can conclude that NYC is very, very vegan friendly. I can confidently recommend New York City as the better option for my clients to travel to for the future and can use this approach to evaluate other cities for vegan friendliness and travel viability. </a:t>
            </a:r>
          </a:p>
          <a:p>
            <a:pPr>
              <a:lnSpc>
                <a:spcPct val="110000"/>
              </a:lnSpc>
            </a:pPr>
            <a:endParaRPr lang="en-US" sz="1600" dirty="0"/>
          </a:p>
        </p:txBody>
      </p:sp>
    </p:spTree>
    <p:extLst>
      <p:ext uri="{BB962C8B-B14F-4D97-AF65-F5344CB8AC3E}">
        <p14:creationId xmlns:p14="http://schemas.microsoft.com/office/powerpoint/2010/main" val="36368390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6D0770-84F1-4944-BAC0-ECB176334F4E}"/>
              </a:ext>
            </a:extLst>
          </p:cNvPr>
          <p:cNvSpPr>
            <a:spLocks noGrp="1"/>
          </p:cNvSpPr>
          <p:nvPr>
            <p:ph type="title"/>
          </p:nvPr>
        </p:nvSpPr>
        <p:spPr>
          <a:xfrm>
            <a:off x="1518412" y="1201723"/>
            <a:ext cx="3133750" cy="4454554"/>
          </a:xfrm>
        </p:spPr>
        <p:txBody>
          <a:bodyPr anchor="ctr">
            <a:normAutofit/>
          </a:bodyPr>
          <a:lstStyle/>
          <a:p>
            <a:r>
              <a:rPr lang="en-US" sz="3600" dirty="0"/>
              <a:t>Future Thoughts</a:t>
            </a:r>
          </a:p>
        </p:txBody>
      </p:sp>
      <p:sp>
        <p:nvSpPr>
          <p:cNvPr id="3" name="Content Placeholder 2">
            <a:extLst>
              <a:ext uri="{FF2B5EF4-FFF2-40B4-BE49-F238E27FC236}">
                <a16:creationId xmlns:a16="http://schemas.microsoft.com/office/drawing/2014/main" id="{4D0BAD4B-89C9-4E41-AE5F-1BAFDC240AE5}"/>
              </a:ext>
            </a:extLst>
          </p:cNvPr>
          <p:cNvSpPr>
            <a:spLocks noGrp="1"/>
          </p:cNvSpPr>
          <p:nvPr>
            <p:ph idx="1"/>
          </p:nvPr>
        </p:nvSpPr>
        <p:spPr>
          <a:xfrm>
            <a:off x="5454363" y="1201723"/>
            <a:ext cx="5329250" cy="4454554"/>
          </a:xfrm>
        </p:spPr>
        <p:txBody>
          <a:bodyPr anchor="ctr">
            <a:noAutofit/>
          </a:bodyPr>
          <a:lstStyle/>
          <a:p>
            <a:pPr>
              <a:lnSpc>
                <a:spcPct val="110000"/>
              </a:lnSpc>
            </a:pPr>
            <a:r>
              <a:rPr lang="en-US" sz="1600" dirty="0"/>
              <a:t>I only focused on purely vegan/vegetarian restaurants and didn’t include restaurants which might have vegan/vegetarian options in addition to their non-vegetarian options. As a result, I might have eliminated some viable options for my clients.</a:t>
            </a:r>
          </a:p>
          <a:p>
            <a:pPr>
              <a:lnSpc>
                <a:spcPct val="110000"/>
              </a:lnSpc>
            </a:pPr>
            <a:r>
              <a:rPr lang="en-US" sz="1600" dirty="0"/>
              <a:t>I could also adjust the approach to check for restaurants that match the customers preferred cuisine and/or create food-based tours where the focus is travelling and sampling famous local joints and eateries, thus making my package options very diverse, while offering a special theme that other places might not have.</a:t>
            </a:r>
          </a:p>
          <a:p>
            <a:pPr>
              <a:lnSpc>
                <a:spcPct val="110000"/>
              </a:lnSpc>
            </a:pPr>
            <a:endParaRPr lang="en-US" sz="1600" dirty="0"/>
          </a:p>
        </p:txBody>
      </p:sp>
    </p:spTree>
    <p:extLst>
      <p:ext uri="{BB962C8B-B14F-4D97-AF65-F5344CB8AC3E}">
        <p14:creationId xmlns:p14="http://schemas.microsoft.com/office/powerpoint/2010/main" val="1135414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2C0DD5-D4A3-204C-9AA8-EC2B6F548038}"/>
              </a:ext>
            </a:extLst>
          </p:cNvPr>
          <p:cNvSpPr>
            <a:spLocks noGrp="1"/>
          </p:cNvSpPr>
          <p:nvPr>
            <p:ph type="title"/>
          </p:nvPr>
        </p:nvSpPr>
        <p:spPr>
          <a:xfrm>
            <a:off x="1518412" y="1201723"/>
            <a:ext cx="3133750" cy="4454554"/>
          </a:xfrm>
        </p:spPr>
        <p:txBody>
          <a:bodyPr anchor="ctr">
            <a:normAutofit/>
          </a:bodyPr>
          <a:lstStyle/>
          <a:p>
            <a:r>
              <a:rPr lang="en-US" sz="3600"/>
              <a:t>Vegan Tourists need more vegan friendly destinations</a:t>
            </a:r>
          </a:p>
        </p:txBody>
      </p:sp>
      <p:sp>
        <p:nvSpPr>
          <p:cNvPr id="3" name="Content Placeholder 2">
            <a:extLst>
              <a:ext uri="{FF2B5EF4-FFF2-40B4-BE49-F238E27FC236}">
                <a16:creationId xmlns:a16="http://schemas.microsoft.com/office/drawing/2014/main" id="{B01574B1-6178-2642-98FC-054A18759DFA}"/>
              </a:ext>
            </a:extLst>
          </p:cNvPr>
          <p:cNvSpPr>
            <a:spLocks noGrp="1"/>
          </p:cNvSpPr>
          <p:nvPr>
            <p:ph idx="1"/>
          </p:nvPr>
        </p:nvSpPr>
        <p:spPr>
          <a:xfrm>
            <a:off x="5454363" y="1201723"/>
            <a:ext cx="5329250" cy="4454554"/>
          </a:xfrm>
        </p:spPr>
        <p:txBody>
          <a:bodyPr anchor="ctr">
            <a:normAutofit/>
          </a:bodyPr>
          <a:lstStyle/>
          <a:p>
            <a:pPr>
              <a:lnSpc>
                <a:spcPct val="110000"/>
              </a:lnSpc>
            </a:pPr>
            <a:r>
              <a:rPr lang="en-US" sz="1800" dirty="0"/>
              <a:t>While travelling abroad, it is very difficult to find places that are vegan/vegetarian friendly and searching them up takes time and effort. </a:t>
            </a:r>
          </a:p>
          <a:p>
            <a:pPr>
              <a:lnSpc>
                <a:spcPct val="110000"/>
              </a:lnSpc>
            </a:pPr>
            <a:r>
              <a:rPr lang="en-US" sz="1800" dirty="0"/>
              <a:t>As the owner of a fictional travelling agency, my clients need to decide between NYC and Toronto, and the deciding factor for them is vegan/vegetarian friendliness.</a:t>
            </a:r>
          </a:p>
          <a:p>
            <a:pPr>
              <a:lnSpc>
                <a:spcPct val="110000"/>
              </a:lnSpc>
            </a:pPr>
            <a:r>
              <a:rPr lang="en-US" sz="1800" dirty="0"/>
              <a:t>I would therefore need to figure out which city has more vegan/vegetarian restaurants.</a:t>
            </a:r>
          </a:p>
        </p:txBody>
      </p:sp>
    </p:spTree>
    <p:extLst>
      <p:ext uri="{BB962C8B-B14F-4D97-AF65-F5344CB8AC3E}">
        <p14:creationId xmlns:p14="http://schemas.microsoft.com/office/powerpoint/2010/main" val="209095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2C0DD5-D4A3-204C-9AA8-EC2B6F548038}"/>
              </a:ext>
            </a:extLst>
          </p:cNvPr>
          <p:cNvSpPr>
            <a:spLocks noGrp="1"/>
          </p:cNvSpPr>
          <p:nvPr>
            <p:ph type="title"/>
          </p:nvPr>
        </p:nvSpPr>
        <p:spPr>
          <a:xfrm>
            <a:off x="1518412" y="1201723"/>
            <a:ext cx="3133750" cy="4454554"/>
          </a:xfrm>
        </p:spPr>
        <p:txBody>
          <a:bodyPr anchor="ctr">
            <a:normAutofit/>
          </a:bodyPr>
          <a:lstStyle/>
          <a:p>
            <a:r>
              <a:rPr lang="en-US" sz="3600" dirty="0"/>
              <a:t>Data Acquisition</a:t>
            </a:r>
          </a:p>
        </p:txBody>
      </p:sp>
      <p:sp>
        <p:nvSpPr>
          <p:cNvPr id="3" name="Content Placeholder 2">
            <a:extLst>
              <a:ext uri="{FF2B5EF4-FFF2-40B4-BE49-F238E27FC236}">
                <a16:creationId xmlns:a16="http://schemas.microsoft.com/office/drawing/2014/main" id="{B01574B1-6178-2642-98FC-054A18759DFA}"/>
              </a:ext>
            </a:extLst>
          </p:cNvPr>
          <p:cNvSpPr>
            <a:spLocks noGrp="1"/>
          </p:cNvSpPr>
          <p:nvPr>
            <p:ph idx="1"/>
          </p:nvPr>
        </p:nvSpPr>
        <p:spPr>
          <a:xfrm>
            <a:off x="5475383" y="1727240"/>
            <a:ext cx="5329250" cy="4454554"/>
          </a:xfrm>
        </p:spPr>
        <p:txBody>
          <a:bodyPr anchor="ctr">
            <a:normAutofit/>
          </a:bodyPr>
          <a:lstStyle/>
          <a:p>
            <a:r>
              <a:rPr lang="en-US" sz="1800" dirty="0"/>
              <a:t>Neighborhood datasets for Neighborhood data and coordinates obtained through web scraping and data parsing.</a:t>
            </a:r>
          </a:p>
          <a:p>
            <a:r>
              <a:rPr lang="en-US" sz="1800" dirty="0"/>
              <a:t>Venue Data Obtained through running the Neighborhood datasets through Foursquare Places API for venue data.</a:t>
            </a:r>
          </a:p>
          <a:p>
            <a:r>
              <a:rPr lang="en-US" sz="1800" dirty="0"/>
              <a:t>City coordinates obtained using Google Maps API’s Geocoder package.</a:t>
            </a:r>
          </a:p>
          <a:p>
            <a:r>
              <a:rPr lang="en-US" sz="1800" dirty="0"/>
              <a:t>Maps generated using folium and filtered venue data. </a:t>
            </a:r>
          </a:p>
          <a:p>
            <a:endParaRPr lang="en-US" sz="1800" dirty="0"/>
          </a:p>
          <a:p>
            <a:endParaRPr lang="en-US" sz="1800" dirty="0"/>
          </a:p>
          <a:p>
            <a:endParaRPr lang="en-US" sz="1800" dirty="0"/>
          </a:p>
        </p:txBody>
      </p:sp>
    </p:spTree>
    <p:extLst>
      <p:ext uri="{BB962C8B-B14F-4D97-AF65-F5344CB8AC3E}">
        <p14:creationId xmlns:p14="http://schemas.microsoft.com/office/powerpoint/2010/main" val="42082144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1ECA55-D633-DF49-9441-C7C5B17EC85F}"/>
              </a:ext>
            </a:extLst>
          </p:cNvPr>
          <p:cNvSpPr>
            <a:spLocks noGrp="1"/>
          </p:cNvSpPr>
          <p:nvPr>
            <p:ph type="title"/>
          </p:nvPr>
        </p:nvSpPr>
        <p:spPr>
          <a:xfrm>
            <a:off x="1518412" y="1201723"/>
            <a:ext cx="3133750" cy="4454554"/>
          </a:xfrm>
        </p:spPr>
        <p:txBody>
          <a:bodyPr anchor="ctr">
            <a:normAutofit/>
          </a:bodyPr>
          <a:lstStyle/>
          <a:p>
            <a:r>
              <a:rPr lang="en-US" sz="3600" dirty="0"/>
              <a:t>Data Cleansing:</a:t>
            </a:r>
            <a:br>
              <a:rPr lang="en-US" sz="3600" dirty="0"/>
            </a:br>
            <a:r>
              <a:rPr lang="en-US" sz="3600" dirty="0"/>
              <a:t>Neighborhood Data</a:t>
            </a:r>
          </a:p>
        </p:txBody>
      </p:sp>
      <p:sp>
        <p:nvSpPr>
          <p:cNvPr id="3" name="Content Placeholder 2">
            <a:extLst>
              <a:ext uri="{FF2B5EF4-FFF2-40B4-BE49-F238E27FC236}">
                <a16:creationId xmlns:a16="http://schemas.microsoft.com/office/drawing/2014/main" id="{A72792AF-13FE-F446-894B-2819EA37F8C7}"/>
              </a:ext>
            </a:extLst>
          </p:cNvPr>
          <p:cNvSpPr>
            <a:spLocks noGrp="1"/>
          </p:cNvSpPr>
          <p:nvPr>
            <p:ph idx="1"/>
          </p:nvPr>
        </p:nvSpPr>
        <p:spPr>
          <a:xfrm>
            <a:off x="5454363" y="1201723"/>
            <a:ext cx="5329250" cy="4454554"/>
          </a:xfrm>
        </p:spPr>
        <p:txBody>
          <a:bodyPr anchor="ctr">
            <a:noAutofit/>
          </a:bodyPr>
          <a:lstStyle/>
          <a:p>
            <a:pPr>
              <a:lnSpc>
                <a:spcPct val="110000"/>
              </a:lnSpc>
            </a:pPr>
            <a:r>
              <a:rPr lang="en-US" sz="1400" dirty="0"/>
              <a:t>Obtaining the Neighborhood datasets for each city required different approaches, due to differing sources and formats.</a:t>
            </a:r>
          </a:p>
          <a:p>
            <a:pPr>
              <a:lnSpc>
                <a:spcPct val="110000"/>
              </a:lnSpc>
            </a:pPr>
            <a:r>
              <a:rPr lang="en-US" sz="1400" dirty="0"/>
              <a:t>NYC data required parsing raw JSON files into pandas data frame that we created using specific column names. </a:t>
            </a:r>
          </a:p>
          <a:p>
            <a:pPr>
              <a:lnSpc>
                <a:spcPct val="110000"/>
              </a:lnSpc>
            </a:pPr>
            <a:r>
              <a:rPr lang="en-US" sz="1400" dirty="0"/>
              <a:t>Toronto data required scraping the Wikipedia page for Toronto postal codes as well as parsing the dataset given to us to obtain two separate datasets, which then required merging based on common feature, postal code.</a:t>
            </a:r>
          </a:p>
          <a:p>
            <a:pPr>
              <a:lnSpc>
                <a:spcPct val="110000"/>
              </a:lnSpc>
            </a:pPr>
            <a:r>
              <a:rPr lang="en-US" sz="1400" dirty="0"/>
              <a:t>Resulting data frames each contain 4 common features:</a:t>
            </a:r>
          </a:p>
          <a:p>
            <a:pPr lvl="1">
              <a:lnSpc>
                <a:spcPct val="110000"/>
              </a:lnSpc>
            </a:pPr>
            <a:r>
              <a:rPr lang="en-US" sz="1400" dirty="0"/>
              <a:t>Borough</a:t>
            </a:r>
          </a:p>
          <a:p>
            <a:pPr lvl="1">
              <a:lnSpc>
                <a:spcPct val="110000"/>
              </a:lnSpc>
            </a:pPr>
            <a:r>
              <a:rPr lang="en-US" sz="1400" dirty="0"/>
              <a:t>Neighborhood</a:t>
            </a:r>
          </a:p>
          <a:p>
            <a:pPr lvl="1">
              <a:lnSpc>
                <a:spcPct val="110000"/>
              </a:lnSpc>
            </a:pPr>
            <a:r>
              <a:rPr lang="en-US" sz="1400" dirty="0"/>
              <a:t>Latitude</a:t>
            </a:r>
          </a:p>
          <a:p>
            <a:pPr lvl="1">
              <a:lnSpc>
                <a:spcPct val="110000"/>
              </a:lnSpc>
            </a:pPr>
            <a:r>
              <a:rPr lang="en-US" sz="1400" dirty="0"/>
              <a:t>Longitude</a:t>
            </a:r>
          </a:p>
          <a:p>
            <a:pPr>
              <a:lnSpc>
                <a:spcPct val="110000"/>
              </a:lnSpc>
            </a:pPr>
            <a:r>
              <a:rPr lang="en-US" sz="1400" dirty="0"/>
              <a:t>Toronto data frame contains extra feature of postal code.</a:t>
            </a:r>
          </a:p>
        </p:txBody>
      </p:sp>
    </p:spTree>
    <p:extLst>
      <p:ext uri="{BB962C8B-B14F-4D97-AF65-F5344CB8AC3E}">
        <p14:creationId xmlns:p14="http://schemas.microsoft.com/office/powerpoint/2010/main" val="1180265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1ECA55-D633-DF49-9441-C7C5B17EC85F}"/>
              </a:ext>
            </a:extLst>
          </p:cNvPr>
          <p:cNvSpPr>
            <a:spLocks noGrp="1"/>
          </p:cNvSpPr>
          <p:nvPr>
            <p:ph type="title"/>
          </p:nvPr>
        </p:nvSpPr>
        <p:spPr>
          <a:xfrm>
            <a:off x="1518412" y="1201723"/>
            <a:ext cx="3133750" cy="4454554"/>
          </a:xfrm>
        </p:spPr>
        <p:txBody>
          <a:bodyPr anchor="ctr">
            <a:normAutofit/>
          </a:bodyPr>
          <a:lstStyle/>
          <a:p>
            <a:r>
              <a:rPr lang="en-US" sz="3600" dirty="0"/>
              <a:t>Data Cleansing:</a:t>
            </a:r>
            <a:br>
              <a:rPr lang="en-US" sz="3600" dirty="0"/>
            </a:br>
            <a:r>
              <a:rPr lang="en-US" sz="3600" dirty="0"/>
              <a:t>Neighborhood Data</a:t>
            </a:r>
          </a:p>
        </p:txBody>
      </p:sp>
      <p:pic>
        <p:nvPicPr>
          <p:cNvPr id="11" name="Picture 10" descr="Table&#10;&#10;Description automatically generated with low confidence">
            <a:extLst>
              <a:ext uri="{FF2B5EF4-FFF2-40B4-BE49-F238E27FC236}">
                <a16:creationId xmlns:a16="http://schemas.microsoft.com/office/drawing/2014/main" id="{0871EB63-BF8C-3544-A88A-FD8AFF18B362}"/>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772451" y="2086512"/>
            <a:ext cx="3235960" cy="1381760"/>
          </a:xfrm>
          <a:prstGeom prst="rect">
            <a:avLst/>
          </a:prstGeom>
        </p:spPr>
      </p:pic>
      <p:pic>
        <p:nvPicPr>
          <p:cNvPr id="13" name="Picture 12" descr="Graphical user interface, text, application&#10;&#10;Description automatically generated">
            <a:extLst>
              <a:ext uri="{FF2B5EF4-FFF2-40B4-BE49-F238E27FC236}">
                <a16:creationId xmlns:a16="http://schemas.microsoft.com/office/drawing/2014/main" id="{BA5F0BBD-9D41-A24B-9AD8-C7D31A3BD567}"/>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8337194" y="2086512"/>
            <a:ext cx="3508375" cy="864235"/>
          </a:xfrm>
          <a:prstGeom prst="rect">
            <a:avLst/>
          </a:prstGeom>
        </p:spPr>
      </p:pic>
      <p:sp>
        <p:nvSpPr>
          <p:cNvPr id="6" name="TextBox 5">
            <a:extLst>
              <a:ext uri="{FF2B5EF4-FFF2-40B4-BE49-F238E27FC236}">
                <a16:creationId xmlns:a16="http://schemas.microsoft.com/office/drawing/2014/main" id="{66C2AB1D-5F84-914B-9D2A-92AF39BBCD85}"/>
              </a:ext>
            </a:extLst>
          </p:cNvPr>
          <p:cNvSpPr txBox="1"/>
          <p:nvPr/>
        </p:nvSpPr>
        <p:spPr>
          <a:xfrm>
            <a:off x="4996459" y="771506"/>
            <a:ext cx="6849110" cy="1477328"/>
          </a:xfrm>
          <a:prstGeom prst="rect">
            <a:avLst/>
          </a:prstGeom>
          <a:noFill/>
        </p:spPr>
        <p:txBody>
          <a:bodyPr wrap="square" rtlCol="0">
            <a:spAutoFit/>
          </a:bodyPr>
          <a:lstStyle/>
          <a:p>
            <a:r>
              <a:rPr lang="en-US" dirty="0"/>
              <a:t>Snapshots of each data frame. Note the Postal Code feature in the Toronto Neighborhood Data. Each data frame contains the 4 common features, which we will need later on.</a:t>
            </a:r>
          </a:p>
          <a:p>
            <a:pPr marL="285750" indent="-285750">
              <a:buFont typeface="Arial" panose="020B0604020202020204" pitchFamily="34" charset="0"/>
              <a:buChar char="•"/>
            </a:pPr>
            <a:endParaRPr lang="en-US" dirty="0"/>
          </a:p>
          <a:p>
            <a:endParaRPr lang="en-US" dirty="0"/>
          </a:p>
        </p:txBody>
      </p:sp>
      <p:sp>
        <p:nvSpPr>
          <p:cNvPr id="15" name="TextBox 14">
            <a:extLst>
              <a:ext uri="{FF2B5EF4-FFF2-40B4-BE49-F238E27FC236}">
                <a16:creationId xmlns:a16="http://schemas.microsoft.com/office/drawing/2014/main" id="{917054D4-3EF0-B341-B4C9-6391F9D1C049}"/>
              </a:ext>
            </a:extLst>
          </p:cNvPr>
          <p:cNvSpPr txBox="1"/>
          <p:nvPr/>
        </p:nvSpPr>
        <p:spPr>
          <a:xfrm>
            <a:off x="4786386" y="3669309"/>
            <a:ext cx="3294363" cy="338554"/>
          </a:xfrm>
          <a:prstGeom prst="rect">
            <a:avLst/>
          </a:prstGeom>
          <a:noFill/>
        </p:spPr>
        <p:txBody>
          <a:bodyPr wrap="none" rtlCol="0">
            <a:spAutoFit/>
          </a:bodyPr>
          <a:lstStyle/>
          <a:p>
            <a:r>
              <a:rPr lang="en-US" sz="1600" dirty="0"/>
              <a:t>New York City Neighborhood Data</a:t>
            </a:r>
          </a:p>
        </p:txBody>
      </p:sp>
      <p:sp>
        <p:nvSpPr>
          <p:cNvPr id="17" name="TextBox 16">
            <a:extLst>
              <a:ext uri="{FF2B5EF4-FFF2-40B4-BE49-F238E27FC236}">
                <a16:creationId xmlns:a16="http://schemas.microsoft.com/office/drawing/2014/main" id="{6F1C14DB-5ABD-1D49-87C4-D19775BD96B8}"/>
              </a:ext>
            </a:extLst>
          </p:cNvPr>
          <p:cNvSpPr txBox="1"/>
          <p:nvPr/>
        </p:nvSpPr>
        <p:spPr>
          <a:xfrm>
            <a:off x="8421014" y="3669309"/>
            <a:ext cx="2702663" cy="338554"/>
          </a:xfrm>
          <a:prstGeom prst="rect">
            <a:avLst/>
          </a:prstGeom>
          <a:noFill/>
        </p:spPr>
        <p:txBody>
          <a:bodyPr wrap="none" rtlCol="0">
            <a:spAutoFit/>
          </a:bodyPr>
          <a:lstStyle/>
          <a:p>
            <a:r>
              <a:rPr lang="en-US" sz="1600" dirty="0"/>
              <a:t>Toronto Neighborhood Data</a:t>
            </a:r>
          </a:p>
        </p:txBody>
      </p:sp>
    </p:spTree>
    <p:extLst>
      <p:ext uri="{BB962C8B-B14F-4D97-AF65-F5344CB8AC3E}">
        <p14:creationId xmlns:p14="http://schemas.microsoft.com/office/powerpoint/2010/main" val="2952080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1ECA55-D633-DF49-9441-C7C5B17EC85F}"/>
              </a:ext>
            </a:extLst>
          </p:cNvPr>
          <p:cNvSpPr>
            <a:spLocks noGrp="1"/>
          </p:cNvSpPr>
          <p:nvPr>
            <p:ph type="title"/>
          </p:nvPr>
        </p:nvSpPr>
        <p:spPr>
          <a:xfrm>
            <a:off x="1518412" y="1201723"/>
            <a:ext cx="3133750" cy="4454554"/>
          </a:xfrm>
        </p:spPr>
        <p:txBody>
          <a:bodyPr anchor="ctr">
            <a:normAutofit/>
          </a:bodyPr>
          <a:lstStyle/>
          <a:p>
            <a:r>
              <a:rPr lang="en-US" sz="3600" dirty="0"/>
              <a:t>Data Cleansing:</a:t>
            </a:r>
            <a:br>
              <a:rPr lang="en-US" sz="3600" dirty="0"/>
            </a:br>
            <a:r>
              <a:rPr lang="en-US" sz="3600" dirty="0"/>
              <a:t>Venue Data</a:t>
            </a:r>
          </a:p>
        </p:txBody>
      </p:sp>
      <p:sp>
        <p:nvSpPr>
          <p:cNvPr id="3" name="Content Placeholder 2">
            <a:extLst>
              <a:ext uri="{FF2B5EF4-FFF2-40B4-BE49-F238E27FC236}">
                <a16:creationId xmlns:a16="http://schemas.microsoft.com/office/drawing/2014/main" id="{A72792AF-13FE-F446-894B-2819EA37F8C7}"/>
              </a:ext>
            </a:extLst>
          </p:cNvPr>
          <p:cNvSpPr>
            <a:spLocks noGrp="1"/>
          </p:cNvSpPr>
          <p:nvPr>
            <p:ph idx="1"/>
          </p:nvPr>
        </p:nvSpPr>
        <p:spPr>
          <a:xfrm>
            <a:off x="5454363" y="1201723"/>
            <a:ext cx="5329250" cy="4454554"/>
          </a:xfrm>
        </p:spPr>
        <p:txBody>
          <a:bodyPr anchor="ctr">
            <a:noAutofit/>
          </a:bodyPr>
          <a:lstStyle/>
          <a:p>
            <a:pPr>
              <a:lnSpc>
                <a:spcPct val="110000"/>
              </a:lnSpc>
            </a:pPr>
            <a:r>
              <a:rPr lang="en-US" sz="1400" dirty="0"/>
              <a:t>After grabbing the Neighborhood data, we need to run the Neighborhood through the Foursquare API to obtain venue data for each neighborhood. </a:t>
            </a:r>
          </a:p>
          <a:p>
            <a:pPr>
              <a:lnSpc>
                <a:spcPct val="110000"/>
              </a:lnSpc>
            </a:pPr>
            <a:r>
              <a:rPr lang="en-US" sz="1400" dirty="0"/>
              <a:t>After running the proper credentials, we need to run a function given to us in the previous lab to give us us all the nearby venues. </a:t>
            </a:r>
          </a:p>
          <a:p>
            <a:pPr>
              <a:lnSpc>
                <a:spcPct val="110000"/>
              </a:lnSpc>
            </a:pPr>
            <a:r>
              <a:rPr lang="en-US" sz="1400" dirty="0"/>
              <a:t>This will result in 2 data frames, containing venues for each city</a:t>
            </a:r>
          </a:p>
          <a:p>
            <a:pPr>
              <a:lnSpc>
                <a:spcPct val="110000"/>
              </a:lnSpc>
            </a:pPr>
            <a:r>
              <a:rPr lang="en-US" sz="1400" dirty="0"/>
              <a:t>This needs to be filtered for only the vegan/vegetarian restaurants in each city.</a:t>
            </a:r>
          </a:p>
          <a:p>
            <a:pPr>
              <a:lnSpc>
                <a:spcPct val="110000"/>
              </a:lnSpc>
            </a:pPr>
            <a:endParaRPr lang="en-US" sz="1400" dirty="0"/>
          </a:p>
        </p:txBody>
      </p:sp>
    </p:spTree>
    <p:extLst>
      <p:ext uri="{BB962C8B-B14F-4D97-AF65-F5344CB8AC3E}">
        <p14:creationId xmlns:p14="http://schemas.microsoft.com/office/powerpoint/2010/main" val="724686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27" name="Rectangle 26">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Rectangle 28">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Oval 30">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8319B17E-85F7-7A4D-B0DE-C7D5E51A0B8B}"/>
              </a:ext>
            </a:extLst>
          </p:cNvPr>
          <p:cNvSpPr txBox="1">
            <a:spLocks/>
          </p:cNvSpPr>
          <p:nvPr/>
        </p:nvSpPr>
        <p:spPr>
          <a:xfrm>
            <a:off x="1518412" y="1201723"/>
            <a:ext cx="3133750" cy="4454554"/>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spcAft>
                <a:spcPts val="600"/>
              </a:spcAft>
            </a:pPr>
            <a:r>
              <a:rPr lang="en-US" sz="3600" dirty="0"/>
              <a:t>Data Cleansing:</a:t>
            </a:r>
            <a:br>
              <a:rPr lang="en-US" sz="3600" dirty="0"/>
            </a:br>
            <a:r>
              <a:rPr lang="en-US" sz="3600" dirty="0"/>
              <a:t>Venue Data</a:t>
            </a:r>
          </a:p>
        </p:txBody>
      </p:sp>
      <p:pic>
        <p:nvPicPr>
          <p:cNvPr id="19" name="Content Placeholder 3" descr="Graphical user interface, website&#10;&#10;Description automatically generated">
            <a:extLst>
              <a:ext uri="{FF2B5EF4-FFF2-40B4-BE49-F238E27FC236}">
                <a16:creationId xmlns:a16="http://schemas.microsoft.com/office/drawing/2014/main" id="{5ACF8298-2BDF-6B40-8F84-52E5148B873B}"/>
              </a:ext>
            </a:extLst>
          </p:cNvPr>
          <p:cNvPicPr>
            <a:picLocks noGrp="1"/>
          </p:cNvPicPr>
          <p:nvPr>
            <p:ph idx="1"/>
          </p:nvPr>
        </p:nvPicPr>
        <p:blipFill>
          <a:blip r:embed="rId3" cstate="print">
            <a:extLst>
              <a:ext uri="{28A0092B-C50C-407E-A947-70E740481C1C}">
                <a14:useLocalDpi xmlns:a14="http://schemas.microsoft.com/office/drawing/2010/main" val="0"/>
              </a:ext>
            </a:extLst>
          </a:blip>
          <a:stretch>
            <a:fillRect/>
          </a:stretch>
        </p:blipFill>
        <p:spPr>
          <a:xfrm>
            <a:off x="5845015" y="3108968"/>
            <a:ext cx="4594985" cy="2214405"/>
          </a:xfrm>
          <a:prstGeom prst="rect">
            <a:avLst/>
          </a:prstGeom>
        </p:spPr>
      </p:pic>
      <p:pic>
        <p:nvPicPr>
          <p:cNvPr id="20" name="Picture 19" descr="A screenshot of a computer&#10;&#10;Description automatically generated with medium confidence">
            <a:extLst>
              <a:ext uri="{FF2B5EF4-FFF2-40B4-BE49-F238E27FC236}">
                <a16:creationId xmlns:a16="http://schemas.microsoft.com/office/drawing/2014/main" id="{5A019669-4A70-E34A-B2DC-096F3FAC02A4}"/>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5777740" y="228758"/>
            <a:ext cx="4729536" cy="2214405"/>
          </a:xfrm>
          <a:prstGeom prst="rect">
            <a:avLst/>
          </a:prstGeom>
        </p:spPr>
      </p:pic>
      <p:sp>
        <p:nvSpPr>
          <p:cNvPr id="21" name="TextBox 20">
            <a:extLst>
              <a:ext uri="{FF2B5EF4-FFF2-40B4-BE49-F238E27FC236}">
                <a16:creationId xmlns:a16="http://schemas.microsoft.com/office/drawing/2014/main" id="{B959C1D1-971A-E44B-B872-4178EBD23D34}"/>
              </a:ext>
            </a:extLst>
          </p:cNvPr>
          <p:cNvSpPr txBox="1"/>
          <p:nvPr/>
        </p:nvSpPr>
        <p:spPr>
          <a:xfrm>
            <a:off x="6843384" y="2622177"/>
            <a:ext cx="2313197" cy="307777"/>
          </a:xfrm>
          <a:prstGeom prst="rect">
            <a:avLst/>
          </a:prstGeom>
          <a:noFill/>
        </p:spPr>
        <p:txBody>
          <a:bodyPr wrap="none" rtlCol="0">
            <a:spAutoFit/>
          </a:bodyPr>
          <a:lstStyle/>
          <a:p>
            <a:r>
              <a:rPr lang="en-US" sz="1400" dirty="0"/>
              <a:t>Venue dataset pre filtering </a:t>
            </a:r>
          </a:p>
        </p:txBody>
      </p:sp>
      <p:sp>
        <p:nvSpPr>
          <p:cNvPr id="22" name="TextBox 21">
            <a:extLst>
              <a:ext uri="{FF2B5EF4-FFF2-40B4-BE49-F238E27FC236}">
                <a16:creationId xmlns:a16="http://schemas.microsoft.com/office/drawing/2014/main" id="{64240E5E-9553-D146-B4A7-3D11435B372D}"/>
              </a:ext>
            </a:extLst>
          </p:cNvPr>
          <p:cNvSpPr txBox="1"/>
          <p:nvPr/>
        </p:nvSpPr>
        <p:spPr>
          <a:xfrm>
            <a:off x="5590766" y="5502388"/>
            <a:ext cx="5239768" cy="307777"/>
          </a:xfrm>
          <a:prstGeom prst="rect">
            <a:avLst/>
          </a:prstGeom>
          <a:noFill/>
        </p:spPr>
        <p:txBody>
          <a:bodyPr wrap="none" rtlCol="0">
            <a:spAutoFit/>
          </a:bodyPr>
          <a:lstStyle/>
          <a:p>
            <a:r>
              <a:rPr lang="en-US" sz="1400" dirty="0"/>
              <a:t>Venue Dataset Post filtering for ‘Vegetarian / Vegan Restaurant”</a:t>
            </a:r>
          </a:p>
        </p:txBody>
      </p:sp>
      <p:sp>
        <p:nvSpPr>
          <p:cNvPr id="24" name="TextBox 23">
            <a:extLst>
              <a:ext uri="{FF2B5EF4-FFF2-40B4-BE49-F238E27FC236}">
                <a16:creationId xmlns:a16="http://schemas.microsoft.com/office/drawing/2014/main" id="{6D15CB38-AAB6-1A41-8C13-166D3D7B6571}"/>
              </a:ext>
            </a:extLst>
          </p:cNvPr>
          <p:cNvSpPr txBox="1"/>
          <p:nvPr/>
        </p:nvSpPr>
        <p:spPr>
          <a:xfrm>
            <a:off x="1199007" y="6335946"/>
            <a:ext cx="10729219" cy="307777"/>
          </a:xfrm>
          <a:prstGeom prst="rect">
            <a:avLst/>
          </a:prstGeom>
          <a:noFill/>
        </p:spPr>
        <p:txBody>
          <a:bodyPr wrap="none" rtlCol="0">
            <a:spAutoFit/>
          </a:bodyPr>
          <a:lstStyle/>
          <a:p>
            <a:r>
              <a:rPr lang="en-US" sz="1400" dirty="0"/>
              <a:t>Note: Some places might be chains, and would therefore have multiple locations, and as a result should not be marked as duplicates.</a:t>
            </a:r>
          </a:p>
        </p:txBody>
      </p:sp>
    </p:spTree>
    <p:extLst>
      <p:ext uri="{BB962C8B-B14F-4D97-AF65-F5344CB8AC3E}">
        <p14:creationId xmlns:p14="http://schemas.microsoft.com/office/powerpoint/2010/main" val="41701199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1ECA55-D633-DF49-9441-C7C5B17EC85F}"/>
              </a:ext>
            </a:extLst>
          </p:cNvPr>
          <p:cNvSpPr>
            <a:spLocks noGrp="1"/>
          </p:cNvSpPr>
          <p:nvPr>
            <p:ph type="title"/>
          </p:nvPr>
        </p:nvSpPr>
        <p:spPr>
          <a:xfrm>
            <a:off x="1518412" y="1201723"/>
            <a:ext cx="3133750" cy="4454554"/>
          </a:xfrm>
        </p:spPr>
        <p:txBody>
          <a:bodyPr anchor="ctr">
            <a:normAutofit/>
          </a:bodyPr>
          <a:lstStyle/>
          <a:p>
            <a:r>
              <a:rPr lang="en-US" sz="3600" dirty="0"/>
              <a:t>Data Cleansing:</a:t>
            </a:r>
            <a:br>
              <a:rPr lang="en-US" sz="3600" dirty="0"/>
            </a:br>
            <a:r>
              <a:rPr lang="en-US" sz="3600" dirty="0"/>
              <a:t>City Coordinates and Map Generation</a:t>
            </a:r>
          </a:p>
        </p:txBody>
      </p:sp>
      <p:sp>
        <p:nvSpPr>
          <p:cNvPr id="3" name="Content Placeholder 2">
            <a:extLst>
              <a:ext uri="{FF2B5EF4-FFF2-40B4-BE49-F238E27FC236}">
                <a16:creationId xmlns:a16="http://schemas.microsoft.com/office/drawing/2014/main" id="{A72792AF-13FE-F446-894B-2819EA37F8C7}"/>
              </a:ext>
            </a:extLst>
          </p:cNvPr>
          <p:cNvSpPr>
            <a:spLocks noGrp="1"/>
          </p:cNvSpPr>
          <p:nvPr>
            <p:ph idx="1"/>
          </p:nvPr>
        </p:nvSpPr>
        <p:spPr>
          <a:xfrm>
            <a:off x="5454363" y="1201723"/>
            <a:ext cx="5329250" cy="4454554"/>
          </a:xfrm>
        </p:spPr>
        <p:txBody>
          <a:bodyPr anchor="ctr">
            <a:noAutofit/>
          </a:bodyPr>
          <a:lstStyle/>
          <a:p>
            <a:pPr>
              <a:lnSpc>
                <a:spcPct val="110000"/>
              </a:lnSpc>
            </a:pPr>
            <a:r>
              <a:rPr lang="en-US" sz="1400" dirty="0"/>
              <a:t>After filtering the venue data for vegan/vegetarian restaurants, we need to obtain the city coordinates for each city, and generate base maps for each city using those coordinates</a:t>
            </a:r>
          </a:p>
          <a:p>
            <a:pPr>
              <a:lnSpc>
                <a:spcPct val="110000"/>
              </a:lnSpc>
            </a:pPr>
            <a:r>
              <a:rPr lang="en-US" sz="1400" dirty="0"/>
              <a:t>This involved using the Geocoder package to obtain the coordinates then using folium to map the cities as well as mark the places of interest. </a:t>
            </a:r>
          </a:p>
        </p:txBody>
      </p:sp>
    </p:spTree>
    <p:extLst>
      <p:ext uri="{BB962C8B-B14F-4D97-AF65-F5344CB8AC3E}">
        <p14:creationId xmlns:p14="http://schemas.microsoft.com/office/powerpoint/2010/main" val="4961838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27" name="Rectangle 26">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Rectangle 28">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Oval 30">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8319B17E-85F7-7A4D-B0DE-C7D5E51A0B8B}"/>
              </a:ext>
            </a:extLst>
          </p:cNvPr>
          <p:cNvSpPr txBox="1">
            <a:spLocks/>
          </p:cNvSpPr>
          <p:nvPr/>
        </p:nvSpPr>
        <p:spPr>
          <a:xfrm>
            <a:off x="1518412" y="1201723"/>
            <a:ext cx="3133750" cy="4454554"/>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spcAft>
                <a:spcPts val="600"/>
              </a:spcAft>
            </a:pPr>
            <a:r>
              <a:rPr lang="en-US" sz="3600" dirty="0"/>
              <a:t>Data Cleansing:</a:t>
            </a:r>
            <a:br>
              <a:rPr lang="en-US" sz="3600" dirty="0"/>
            </a:br>
            <a:r>
              <a:rPr lang="en-US" sz="3600" dirty="0"/>
              <a:t>City Coordinates and Map Generation</a:t>
            </a:r>
          </a:p>
        </p:txBody>
      </p:sp>
      <p:pic>
        <p:nvPicPr>
          <p:cNvPr id="15" name="Picture 14" descr="Map&#10;&#10;Description automatically generated">
            <a:extLst>
              <a:ext uri="{FF2B5EF4-FFF2-40B4-BE49-F238E27FC236}">
                <a16:creationId xmlns:a16="http://schemas.microsoft.com/office/drawing/2014/main" id="{2F4F49EB-CD86-B042-99BB-0CA4DA7AF62E}"/>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351545" y="421698"/>
            <a:ext cx="4232372" cy="1607761"/>
          </a:xfrm>
          <a:prstGeom prst="rect">
            <a:avLst/>
          </a:prstGeom>
        </p:spPr>
      </p:pic>
      <p:pic>
        <p:nvPicPr>
          <p:cNvPr id="16" name="Picture 15" descr="Map&#10;&#10;Description automatically generated">
            <a:extLst>
              <a:ext uri="{FF2B5EF4-FFF2-40B4-BE49-F238E27FC236}">
                <a16:creationId xmlns:a16="http://schemas.microsoft.com/office/drawing/2014/main" id="{CD42E8A7-70F2-4E4E-AFD5-79ABACFBB4BA}"/>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6461904" y="2921869"/>
            <a:ext cx="4011655" cy="2360141"/>
          </a:xfrm>
          <a:prstGeom prst="rect">
            <a:avLst/>
          </a:prstGeom>
        </p:spPr>
      </p:pic>
      <p:sp>
        <p:nvSpPr>
          <p:cNvPr id="4" name="TextBox 3">
            <a:extLst>
              <a:ext uri="{FF2B5EF4-FFF2-40B4-BE49-F238E27FC236}">
                <a16:creationId xmlns:a16="http://schemas.microsoft.com/office/drawing/2014/main" id="{83668322-8449-9942-86A6-8EE2E1281AD2}"/>
              </a:ext>
            </a:extLst>
          </p:cNvPr>
          <p:cNvSpPr txBox="1"/>
          <p:nvPr/>
        </p:nvSpPr>
        <p:spPr>
          <a:xfrm>
            <a:off x="1132126" y="6202739"/>
            <a:ext cx="10709353" cy="800219"/>
          </a:xfrm>
          <a:prstGeom prst="rect">
            <a:avLst/>
          </a:prstGeom>
          <a:noFill/>
        </p:spPr>
        <p:txBody>
          <a:bodyPr wrap="square" rtlCol="0">
            <a:spAutoFit/>
          </a:bodyPr>
          <a:lstStyle/>
          <a:p>
            <a:r>
              <a:rPr lang="en-US" sz="1400" dirty="0"/>
              <a:t>New York City clearly has more options for vegan tourists, and there is a good spread, so it will give people the incentive to explore the city more knowing that they have food options wherever they are travelling to. </a:t>
            </a:r>
          </a:p>
          <a:p>
            <a:endParaRPr lang="en-US" dirty="0"/>
          </a:p>
        </p:txBody>
      </p:sp>
      <p:sp>
        <p:nvSpPr>
          <p:cNvPr id="18" name="TextBox 17">
            <a:extLst>
              <a:ext uri="{FF2B5EF4-FFF2-40B4-BE49-F238E27FC236}">
                <a16:creationId xmlns:a16="http://schemas.microsoft.com/office/drawing/2014/main" id="{BDA27458-5AB9-964F-992E-3907936D1BF7}"/>
              </a:ext>
            </a:extLst>
          </p:cNvPr>
          <p:cNvSpPr txBox="1"/>
          <p:nvPr/>
        </p:nvSpPr>
        <p:spPr>
          <a:xfrm>
            <a:off x="7647507" y="2290998"/>
            <a:ext cx="1640449" cy="369332"/>
          </a:xfrm>
          <a:prstGeom prst="rect">
            <a:avLst/>
          </a:prstGeom>
          <a:noFill/>
        </p:spPr>
        <p:txBody>
          <a:bodyPr wrap="none" rtlCol="0">
            <a:spAutoFit/>
          </a:bodyPr>
          <a:lstStyle/>
          <a:p>
            <a:r>
              <a:rPr lang="en-US" dirty="0"/>
              <a:t>Map of Toronto</a:t>
            </a:r>
          </a:p>
        </p:txBody>
      </p:sp>
      <p:sp>
        <p:nvSpPr>
          <p:cNvPr id="26" name="TextBox 25">
            <a:extLst>
              <a:ext uri="{FF2B5EF4-FFF2-40B4-BE49-F238E27FC236}">
                <a16:creationId xmlns:a16="http://schemas.microsoft.com/office/drawing/2014/main" id="{AEA86653-B8A2-C444-A54E-FC4DF5B18368}"/>
              </a:ext>
            </a:extLst>
          </p:cNvPr>
          <p:cNvSpPr txBox="1"/>
          <p:nvPr/>
        </p:nvSpPr>
        <p:spPr>
          <a:xfrm>
            <a:off x="7365089" y="5543550"/>
            <a:ext cx="2205284" cy="369332"/>
          </a:xfrm>
          <a:prstGeom prst="rect">
            <a:avLst/>
          </a:prstGeom>
          <a:noFill/>
        </p:spPr>
        <p:txBody>
          <a:bodyPr wrap="none" rtlCol="0">
            <a:spAutoFit/>
          </a:bodyPr>
          <a:lstStyle/>
          <a:p>
            <a:r>
              <a:rPr lang="en-US" dirty="0"/>
              <a:t>Map of New York City</a:t>
            </a:r>
          </a:p>
        </p:txBody>
      </p:sp>
    </p:spTree>
    <p:extLst>
      <p:ext uri="{BB962C8B-B14F-4D97-AF65-F5344CB8AC3E}">
        <p14:creationId xmlns:p14="http://schemas.microsoft.com/office/powerpoint/2010/main" val="6583349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docProps/app.xml><?xml version="1.0" encoding="utf-8"?>
<Properties xmlns="http://schemas.openxmlformats.org/officeDocument/2006/extended-properties" xmlns:vt="http://schemas.openxmlformats.org/officeDocument/2006/docPropsVTypes">
  <Template>{CA2C1ED8-E532-C24B-8F12-AED10392B7E9}tf16401378</Template>
  <TotalTime>135</TotalTime>
  <Words>708</Words>
  <Application>Microsoft Macintosh PowerPoint</Application>
  <PresentationFormat>Widescreen</PresentationFormat>
  <Paragraphs>46</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MS Shell Dlg 2</vt:lpstr>
      <vt:lpstr>Wingdings</vt:lpstr>
      <vt:lpstr>Wingdings 3</vt:lpstr>
      <vt:lpstr>Madison</vt:lpstr>
      <vt:lpstr>Vegan Tourism: NYC vs Toronto</vt:lpstr>
      <vt:lpstr>Vegan Tourists need more vegan friendly destinations</vt:lpstr>
      <vt:lpstr>Data Acquisition</vt:lpstr>
      <vt:lpstr>Data Cleansing: Neighborhood Data</vt:lpstr>
      <vt:lpstr>Data Cleansing: Neighborhood Data</vt:lpstr>
      <vt:lpstr>Data Cleansing: Venue Data</vt:lpstr>
      <vt:lpstr>PowerPoint Presentation</vt:lpstr>
      <vt:lpstr>Data Cleansing: City Coordinates and Map Generation</vt:lpstr>
      <vt:lpstr>PowerPoint Presentation</vt:lpstr>
      <vt:lpstr>Results/ Conclusion</vt:lpstr>
      <vt:lpstr>Future Thoughts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Vegan Tourism: NYC vs Toronto</dc:title>
  <dc:creator>Shreyas Iyengar</dc:creator>
  <cp:lastModifiedBy>Shreyas Iyengar</cp:lastModifiedBy>
  <cp:revision>13</cp:revision>
  <dcterms:created xsi:type="dcterms:W3CDTF">2021-07-28T14:51:31Z</dcterms:created>
  <dcterms:modified xsi:type="dcterms:W3CDTF">2021-07-30T19:06:16Z</dcterms:modified>
</cp:coreProperties>
</file>

<file path=docProps/thumbnail.jpeg>
</file>